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61" r:id="rId3"/>
    <p:sldId id="273" r:id="rId4"/>
    <p:sldId id="303" r:id="rId5"/>
    <p:sldId id="282" r:id="rId6"/>
    <p:sldId id="290" r:id="rId7"/>
    <p:sldId id="295" r:id="rId8"/>
    <p:sldId id="300" r:id="rId9"/>
    <p:sldId id="299" r:id="rId10"/>
  </p:sldIdLst>
  <p:sldSz cx="7562850" cy="10688638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04E48"/>
    <a:srgbClr val="755E56"/>
    <a:srgbClr val="6D5851"/>
    <a:srgbClr val="52423C"/>
    <a:srgbClr val="C50B34"/>
    <a:srgbClr val="9DD36D"/>
    <a:srgbClr val="E6665C"/>
    <a:srgbClr val="614E48"/>
    <a:srgbClr val="C80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251" autoAdjust="0"/>
  </p:normalViewPr>
  <p:slideViewPr>
    <p:cSldViewPr snapToGrid="0" snapToObjects="1">
      <p:cViewPr varScale="1">
        <p:scale>
          <a:sx n="75" d="100"/>
          <a:sy n="75" d="100"/>
        </p:scale>
        <p:origin x="4842" y="-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B16A0-31E8-C845-84AA-6903F401FD19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88356-AA1F-C942-8EE3-DA7B18AD0E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433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BC6E9-2D90-6944-8CE2-B76C8D17DBB4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6207-A42C-5448-8700-0CBE366816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5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41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09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7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170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58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93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49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23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9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75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DFA3-6D09-134D-AA88-A61BDE351E7C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455-803E-1648-97B5-B803AFB966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0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D25ADFA3-6D09-134D-AA88-A61BDE351E7C}" type="datetimeFigureOut">
              <a:rPr lang="fr-FR" smtClean="0"/>
              <a:pPr/>
              <a:t>29/10/2024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5D5E2455-803E-1648-97B5-B803AFB9661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60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6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b="1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b="1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b="1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0.png"/><Relationship Id="rId7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16.jpeg"/><Relationship Id="rId5" Type="http://schemas.openxmlformats.org/officeDocument/2006/relationships/image" Target="../media/image11.png"/><Relationship Id="rId10" Type="http://schemas.openxmlformats.org/officeDocument/2006/relationships/image" Target="../media/image15.jpeg"/><Relationship Id="rId4" Type="http://schemas.openxmlformats.org/officeDocument/2006/relationships/image" Target="../media/image6.pn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0.png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microsoft.com/office/2007/relationships/hdphoto" Target="../media/hdphoto2.wdp"/><Relationship Id="rId4" Type="http://schemas.openxmlformats.org/officeDocument/2006/relationships/image" Target="../media/image17.png"/><Relationship Id="rId9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2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0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361425" y="359998"/>
            <a:ext cx="6840000" cy="1907998"/>
          </a:xfrm>
          <a:prstGeom prst="rect">
            <a:avLst/>
          </a:prstGeom>
          <a:solidFill>
            <a:srgbClr val="C50B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 descr="empreinte_blanc_fondtransparent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050"/>
          <a:stretch/>
        </p:blipFill>
        <p:spPr>
          <a:xfrm>
            <a:off x="5267756" y="440397"/>
            <a:ext cx="1842221" cy="1692000"/>
          </a:xfrm>
          <a:prstGeom prst="rect">
            <a:avLst/>
          </a:prstGeom>
          <a:ln>
            <a:noFill/>
          </a:ln>
        </p:spPr>
      </p:pic>
      <p:sp>
        <p:nvSpPr>
          <p:cNvPr id="2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60000" y="833102"/>
            <a:ext cx="4891048" cy="25218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88000" tIns="46800" rIns="0" bIns="46800"/>
          <a:lstStyle>
            <a:lvl1pPr>
              <a:defRPr sz="1400" b="1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2300" dirty="0">
                <a:solidFill>
                  <a:srgbClr val="FFFFFF"/>
                </a:solidFill>
              </a:rPr>
              <a:t>Journal interne de la Résidence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60000" y="1258790"/>
            <a:ext cx="4896000" cy="53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88000" tIns="0" rIns="0" bIns="0" anchor="t">
            <a:noAutofit/>
          </a:bodyPr>
          <a:lstStyle>
            <a:lvl1pPr>
              <a:defRPr sz="1400" b="1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fr-FR" sz="2800" dirty="0">
                <a:solidFill>
                  <a:srgbClr val="FFFFFF"/>
                </a:solidFill>
              </a:rPr>
              <a:t>Les </a:t>
            </a:r>
            <a:r>
              <a:rPr lang="fr-FR" sz="2800" dirty="0" smtClean="0">
                <a:solidFill>
                  <a:srgbClr val="FFFFFF"/>
                </a:solidFill>
              </a:rPr>
              <a:t>Jardins d’Occitanie</a:t>
            </a:r>
            <a:endParaRPr lang="fr-FR" sz="2800" dirty="0">
              <a:solidFill>
                <a:srgbClr val="FFFFFF"/>
              </a:solidFill>
            </a:endParaRP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519967" y="6187871"/>
            <a:ext cx="4679999" cy="3769789"/>
          </a:xfrm>
          <a:prstGeom prst="rect">
            <a:avLst/>
          </a:prstGeom>
        </p:spPr>
        <p:txBody>
          <a:bodyPr vert="horz" lIns="91440" tIns="45720" rIns="91440" bIns="45720" numCol="1" spcCol="18000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algn="l">
              <a:lnSpc>
                <a:spcPct val="9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Voici notre journal de la résidence !</a:t>
            </a:r>
          </a:p>
          <a:p>
            <a:pPr marL="0" lvl="2" algn="l">
              <a:lnSpc>
                <a:spcPct val="9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Photo de l’équipe pour les 10 ans d’existence.</a:t>
            </a:r>
          </a:p>
          <a:p>
            <a:pPr marL="0" lvl="2" algn="l">
              <a:lnSpc>
                <a:spcPct val="9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Si vous avez des suggestions pour le prochain journal ( poèmes, recettes, photos, articles divers) venez à la rencontre de votre animatrice.</a:t>
            </a:r>
          </a:p>
          <a:p>
            <a:pPr marL="0" lvl="2" algn="l">
              <a:lnSpc>
                <a:spcPct val="9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Bonne lecture !</a:t>
            </a:r>
          </a:p>
          <a:p>
            <a:pPr marL="0" lvl="2" algn="l">
              <a:lnSpc>
                <a:spcPct val="90000"/>
              </a:lnSpc>
              <a:spcBef>
                <a:spcPts val="0"/>
              </a:spcBef>
            </a:pPr>
            <a:endParaRPr lang="fr-FR" sz="18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64" name="Image 6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31886" y="9817422"/>
            <a:ext cx="1299078" cy="480923"/>
          </a:xfrm>
          <a:prstGeom prst="rect">
            <a:avLst/>
          </a:prstGeom>
        </p:spPr>
      </p:pic>
      <p:sp>
        <p:nvSpPr>
          <p:cNvPr id="41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5251048" y="839719"/>
            <a:ext cx="1835999" cy="89335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46800" rIns="0" bIns="46800"/>
          <a:lstStyle>
            <a:lvl1pPr>
              <a:defRPr sz="1400" b="1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1200" i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fr-FR" sz="2400" dirty="0" smtClean="0">
                <a:solidFill>
                  <a:srgbClr val="755E56"/>
                </a:solidFill>
              </a:rPr>
              <a:t>Novembre 2024</a:t>
            </a:r>
            <a:endParaRPr lang="fr-FR" sz="2400" dirty="0">
              <a:solidFill>
                <a:srgbClr val="755E56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547" y="2485728"/>
            <a:ext cx="5267756" cy="3511837"/>
          </a:xfrm>
          <a:prstGeom prst="rect">
            <a:avLst/>
          </a:prstGeom>
        </p:spPr>
      </p:pic>
      <p:pic>
        <p:nvPicPr>
          <p:cNvPr id="1028" name="Picture 4" descr="22 600+ Lire Le Journal Stock Illustrations, graphiques vectoriels libre de  droits et Clip Art - iStock | Écouter la radio, Manger, Regarder la  télévision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5" y="8347695"/>
            <a:ext cx="979903" cy="1061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75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 descr="domusVi_fondempreinte_rouge_transparent copie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1563" y="10231918"/>
            <a:ext cx="379725" cy="373260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3661657" y="10325738"/>
            <a:ext cx="239536" cy="13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/>
          <a:lstStyle>
            <a:lvl1pPr>
              <a:defRPr sz="21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B3C6223-64A3-E84D-A27C-F26B3F695F74}" type="slidenum">
              <a:rPr lang="fr-FR" sz="1400" b="1">
                <a:solidFill>
                  <a:schemeClr val="bg1"/>
                </a:solidFill>
                <a:latin typeface="Arial"/>
                <a:cs typeface="Arial"/>
              </a:rPr>
              <a:pPr/>
              <a:t>2</a:t>
            </a:fld>
            <a:endParaRPr lang="fr-FR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1" name="Espace réservé du pied de page 4"/>
          <p:cNvSpPr txBox="1">
            <a:spLocks/>
          </p:cNvSpPr>
          <p:nvPr/>
        </p:nvSpPr>
        <p:spPr>
          <a:xfrm>
            <a:off x="675732" y="226375"/>
            <a:ext cx="5309867" cy="70433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46800" rIns="0" bIns="4680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400" b="1" kern="12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457200" rtl="0" eaLnBrk="1" latinLnBrk="0" hangingPunct="1">
              <a:defRPr sz="1800" kern="120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1800" dirty="0">
                <a:solidFill>
                  <a:srgbClr val="755E56"/>
                </a:solidFill>
              </a:rPr>
              <a:t>Journal interne de la Résidence 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75732" y="1693865"/>
            <a:ext cx="64316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fr-FR" sz="1400" dirty="0" smtClean="0">
                <a:latin typeface="Arial"/>
                <a:cs typeface="Arial"/>
              </a:rPr>
              <a:t>Nos résidents jouent le jeu à chaque repas à thème, ici le rose était de rigueur, Emile, petit fils d’une de nos résidentes était présent au cours du repas, bien apprécié par nos résidents !</a:t>
            </a:r>
            <a:endParaRPr lang="fr-FR" sz="1400" dirty="0">
              <a:latin typeface="Arial"/>
              <a:cs typeface="Arial"/>
            </a:endParaRPr>
          </a:p>
        </p:txBody>
      </p:sp>
      <p:grpSp>
        <p:nvGrpSpPr>
          <p:cNvPr id="26" name="Grouper 25"/>
          <p:cNvGrpSpPr>
            <a:grpSpLocks noChangeAspect="1"/>
          </p:cNvGrpSpPr>
          <p:nvPr/>
        </p:nvGrpSpPr>
        <p:grpSpPr>
          <a:xfrm>
            <a:off x="146635" y="839828"/>
            <a:ext cx="854737" cy="831566"/>
            <a:chOff x="4764278" y="116651"/>
            <a:chExt cx="2725304" cy="2651424"/>
          </a:xfrm>
        </p:grpSpPr>
        <p:sp>
          <p:nvSpPr>
            <p:cNvPr id="28" name="Rectangle 27"/>
            <p:cNvSpPr/>
            <p:nvPr/>
          </p:nvSpPr>
          <p:spPr>
            <a:xfrm>
              <a:off x="4825805" y="213339"/>
              <a:ext cx="2598623" cy="2471752"/>
            </a:xfrm>
            <a:prstGeom prst="rect">
              <a:avLst/>
            </a:prstGeom>
            <a:solidFill>
              <a:srgbClr val="614E4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8" name="Image 37" descr="domusVi_fondempreinte_blanc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64278" y="116651"/>
              <a:ext cx="2725304" cy="265142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9" name="Rectangle 16"/>
          <p:cNvSpPr txBox="1">
            <a:spLocks noChangeArrowheads="1"/>
          </p:cNvSpPr>
          <p:nvPr/>
        </p:nvSpPr>
        <p:spPr>
          <a:xfrm>
            <a:off x="361425" y="1011090"/>
            <a:ext cx="6840000" cy="467999"/>
          </a:xfrm>
          <a:prstGeom prst="rect">
            <a:avLst/>
          </a:prstGeom>
          <a:solidFill>
            <a:srgbClr val="604E48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fr-FR" sz="2200" dirty="0" smtClean="0">
                <a:solidFill>
                  <a:srgbClr val="FFFFFF"/>
                </a:solidFill>
              </a:rPr>
              <a:t>Repas à thème : octobre rose</a:t>
            </a:r>
            <a:endParaRPr lang="fr-FR" sz="2200" dirty="0">
              <a:solidFill>
                <a:srgbClr val="FFFFFF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06A74AC-FEAE-6AE8-EACD-326DE87B397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8304" y="338080"/>
            <a:ext cx="1299078" cy="480923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998" y="2647306"/>
            <a:ext cx="3390702" cy="221222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781" y="7509936"/>
            <a:ext cx="3591563" cy="239437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300" y="5023328"/>
            <a:ext cx="3568700" cy="225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7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 descr="domusVi_fondempreinte_rouge_transparent copie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1563" y="10231918"/>
            <a:ext cx="379725" cy="373260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3661657" y="10325738"/>
            <a:ext cx="239536" cy="13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/>
          <a:lstStyle>
            <a:lvl1pPr>
              <a:defRPr sz="21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B3C6223-64A3-E84D-A27C-F26B3F695F74}" type="slidenum">
              <a:rPr lang="fr-FR" sz="1400" b="1">
                <a:solidFill>
                  <a:schemeClr val="bg1"/>
                </a:solidFill>
                <a:latin typeface="Arial"/>
                <a:cs typeface="Arial"/>
              </a:rPr>
              <a:pPr/>
              <a:t>3</a:t>
            </a:fld>
            <a:endParaRPr lang="fr-FR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7106" y="236068"/>
            <a:ext cx="1279145" cy="474425"/>
          </a:xfrm>
          <a:prstGeom prst="rect">
            <a:avLst/>
          </a:prstGeom>
        </p:spPr>
      </p:pic>
      <p:sp>
        <p:nvSpPr>
          <p:cNvPr id="34" name="Rectangle 16"/>
          <p:cNvSpPr txBox="1">
            <a:spLocks noChangeArrowheads="1"/>
          </p:cNvSpPr>
          <p:nvPr/>
        </p:nvSpPr>
        <p:spPr>
          <a:xfrm>
            <a:off x="361424" y="1711964"/>
            <a:ext cx="6840000" cy="467999"/>
          </a:xfrm>
          <a:prstGeom prst="rect">
            <a:avLst/>
          </a:prstGeom>
          <a:solidFill>
            <a:srgbClr val="C50B34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200" b="1" dirty="0">
                <a:solidFill>
                  <a:schemeClr val="bg1"/>
                </a:solidFill>
                <a:latin typeface="Arial"/>
                <a:cs typeface="Arial"/>
              </a:rPr>
              <a:t>À noter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59999" y="2412839"/>
            <a:ext cx="6702101" cy="7909858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marL="0" lvl="4">
              <a:spcAft>
                <a:spcPts val="300"/>
              </a:spcAft>
              <a:buClr>
                <a:schemeClr val="accent1"/>
              </a:buClr>
            </a:pPr>
            <a:r>
              <a:rPr lang="fr-FR" sz="2000" b="1" u="sng" dirty="0">
                <a:solidFill>
                  <a:srgbClr val="C50B34"/>
                </a:solidFill>
                <a:latin typeface="Arial"/>
                <a:ea typeface="ＭＳ Ｐゴシック" charset="0"/>
                <a:cs typeface="Arial"/>
              </a:rPr>
              <a:t>Vous informez sur les évènements à </a:t>
            </a:r>
            <a:r>
              <a:rPr lang="fr-FR" sz="2000" b="1" u="sng" dirty="0" smtClean="0">
                <a:solidFill>
                  <a:srgbClr val="C50B34"/>
                </a:solidFill>
                <a:latin typeface="Arial"/>
                <a:ea typeface="ＭＳ Ｐゴシック" charset="0"/>
                <a:cs typeface="Arial"/>
              </a:rPr>
              <a:t>venir </a:t>
            </a:r>
            <a:r>
              <a:rPr lang="fr-FR" sz="2000" b="1" u="sng" dirty="0" smtClean="0">
                <a:solidFill>
                  <a:srgbClr val="C50B34"/>
                </a:solidFill>
                <a:latin typeface="Arial"/>
                <a:ea typeface="ＭＳ Ｐゴシック" charset="0"/>
                <a:cs typeface="Arial"/>
              </a:rPr>
              <a:t>:</a:t>
            </a: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>
                <a:solidFill>
                  <a:srgbClr val="000000"/>
                </a:solidFill>
                <a:latin typeface="Arial"/>
                <a:cs typeface="Arial"/>
              </a:rPr>
              <a:t>Mercredi </a:t>
            </a: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13 Novembre à 12h :</a:t>
            </a:r>
            <a:endParaRPr lang="fr-FR" b="1" u="sng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Repas au centre de loisir de </a:t>
            </a:r>
            <a:r>
              <a:rPr lang="fr-FR" b="1" dirty="0" err="1" smtClean="0">
                <a:solidFill>
                  <a:srgbClr val="000000"/>
                </a:solidFill>
                <a:latin typeface="Arial"/>
                <a:cs typeface="Arial"/>
              </a:rPr>
              <a:t>Bordères</a:t>
            </a: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, jeux sur l’automne l’après-midi.</a:t>
            </a: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Lundi 18 Novembre de 11h à 14h : </a:t>
            </a:r>
            <a:endParaRPr lang="fr-FR" b="1" u="sng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 err="1" smtClean="0">
                <a:solidFill>
                  <a:srgbClr val="000000"/>
                </a:solidFill>
                <a:latin typeface="Arial"/>
                <a:cs typeface="Arial"/>
              </a:rPr>
              <a:t>Energetix</a:t>
            </a: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 bijoux dans notre hall d’entrée.</a:t>
            </a:r>
            <a:endParaRPr lang="fr-FR" sz="2000" b="1" u="sng" dirty="0" smtClean="0">
              <a:solidFill>
                <a:srgbClr val="C50B34"/>
              </a:solidFill>
              <a:latin typeface="Arial"/>
              <a:ea typeface="ＭＳ Ｐゴシック" charset="0"/>
              <a:cs typeface="Arial"/>
            </a:endParaRPr>
          </a:p>
          <a:p>
            <a:pPr marL="0" lvl="4">
              <a:spcAft>
                <a:spcPts val="300"/>
              </a:spcAft>
              <a:buClr>
                <a:schemeClr val="accent1"/>
              </a:buClr>
            </a:pPr>
            <a:endParaRPr lang="fr-FR" sz="2000" dirty="0">
              <a:solidFill>
                <a:srgbClr val="FFFFFF"/>
              </a:solidFill>
              <a:latin typeface="Arial"/>
              <a:ea typeface="ＭＳ Ｐゴシック" charset="0"/>
              <a:cs typeface="Arial"/>
            </a:endParaRP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Mercredi 20 Novembre à 18 H : 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Conférence par Madame Rita </a:t>
            </a:r>
            <a:r>
              <a:rPr lang="fr-FR" b="1" dirty="0" err="1" smtClean="0">
                <a:solidFill>
                  <a:srgbClr val="000000"/>
                </a:solidFill>
                <a:latin typeface="Arial"/>
                <a:cs typeface="Arial"/>
              </a:rPr>
              <a:t>Eyrehandi</a:t>
            </a: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 sur la prévention du cancer du sein (grand salon)</a:t>
            </a: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Mardi 26 Novembre  à 20 H : 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Les </a:t>
            </a:r>
            <a:r>
              <a:rPr lang="fr-FR" b="1" dirty="0" err="1" smtClean="0">
                <a:solidFill>
                  <a:srgbClr val="000000"/>
                </a:solidFill>
                <a:latin typeface="Arial"/>
                <a:cs typeface="Arial"/>
              </a:rPr>
              <a:t>Polysons</a:t>
            </a: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 (groupe de gospel) viennent faire leur répétition générale (hall d’entrée)</a:t>
            </a: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Mardi 04 Décembre à 15 H : 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Sophie (notre ancienne coach vocale) vient avec sa chorale « Le temps de vivre » (hall d’entrée</a:t>
            </a: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fr-FR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Samedi 14 Décembre de 11h à 14h :</a:t>
            </a:r>
            <a:endParaRPr lang="fr-FR" b="1" u="sng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Marie-Hélène Colin dans notre hall d’entrée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fr-FR" sz="2000" b="1" u="sng" dirty="0">
              <a:solidFill>
                <a:srgbClr val="C50B34"/>
              </a:solidFill>
              <a:latin typeface="Arial"/>
              <a:ea typeface="ＭＳ Ｐゴシック" charset="0"/>
              <a:cs typeface="Arial"/>
            </a:endParaRP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Lundi 16 </a:t>
            </a:r>
            <a:r>
              <a:rPr lang="fr-FR" b="1" u="sng" dirty="0" err="1" smtClean="0">
                <a:solidFill>
                  <a:srgbClr val="000000"/>
                </a:solidFill>
                <a:latin typeface="Arial"/>
                <a:cs typeface="Arial"/>
              </a:rPr>
              <a:t>Décembrede</a:t>
            </a: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r-FR" b="1" u="sng" dirty="0">
                <a:solidFill>
                  <a:srgbClr val="000000"/>
                </a:solidFill>
                <a:latin typeface="Arial"/>
                <a:cs typeface="Arial"/>
              </a:rPr>
              <a:t>11h à </a:t>
            </a:r>
            <a:r>
              <a:rPr lang="fr-FR" b="1" u="sng" dirty="0" smtClean="0">
                <a:solidFill>
                  <a:srgbClr val="000000"/>
                </a:solidFill>
                <a:latin typeface="Arial"/>
                <a:cs typeface="Arial"/>
              </a:rPr>
              <a:t>15h </a:t>
            </a:r>
            <a:r>
              <a:rPr lang="fr-FR" b="1" u="sng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 err="1" smtClean="0">
                <a:solidFill>
                  <a:srgbClr val="000000"/>
                </a:solidFill>
                <a:latin typeface="Arial"/>
                <a:cs typeface="Arial"/>
              </a:rPr>
              <a:t>Joelia</a:t>
            </a: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 bijoux dans </a:t>
            </a: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notre hall d’entrée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fr-FR" sz="2000" b="1" u="sng" dirty="0">
              <a:solidFill>
                <a:srgbClr val="C50B34"/>
              </a:solidFill>
              <a:latin typeface="Arial"/>
              <a:ea typeface="ＭＳ Ｐゴシック" charset="0"/>
              <a:cs typeface="Arial"/>
            </a:endParaRP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fr-FR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fr-FR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21" name="Grouper 20"/>
          <p:cNvGrpSpPr>
            <a:grpSpLocks noChangeAspect="1"/>
          </p:cNvGrpSpPr>
          <p:nvPr/>
        </p:nvGrpSpPr>
        <p:grpSpPr>
          <a:xfrm>
            <a:off x="146635" y="839828"/>
            <a:ext cx="854737" cy="831566"/>
            <a:chOff x="4764278" y="116651"/>
            <a:chExt cx="2725304" cy="2651424"/>
          </a:xfrm>
        </p:grpSpPr>
        <p:sp>
          <p:nvSpPr>
            <p:cNvPr id="22" name="Rectangle 21"/>
            <p:cNvSpPr/>
            <p:nvPr/>
          </p:nvSpPr>
          <p:spPr>
            <a:xfrm>
              <a:off x="4825805" y="213339"/>
              <a:ext cx="2598623" cy="2471752"/>
            </a:xfrm>
            <a:prstGeom prst="rect">
              <a:avLst/>
            </a:prstGeom>
            <a:solidFill>
              <a:srgbClr val="614E4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3" name="Image 22" descr="domusVi_fondempreinte_blanc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64278" y="116651"/>
              <a:ext cx="2725304" cy="265142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Rectangle 16"/>
          <p:cNvSpPr txBox="1">
            <a:spLocks noChangeArrowheads="1"/>
          </p:cNvSpPr>
          <p:nvPr/>
        </p:nvSpPr>
        <p:spPr>
          <a:xfrm>
            <a:off x="361425" y="1011090"/>
            <a:ext cx="6840000" cy="467999"/>
          </a:xfrm>
          <a:prstGeom prst="rect">
            <a:avLst/>
          </a:prstGeom>
          <a:solidFill>
            <a:srgbClr val="604E48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fr-FR" sz="2200" dirty="0">
                <a:solidFill>
                  <a:schemeClr val="bg1"/>
                </a:solidFill>
              </a:rPr>
              <a:t>Actualités</a:t>
            </a:r>
          </a:p>
        </p:txBody>
      </p:sp>
      <p:pic>
        <p:nvPicPr>
          <p:cNvPr id="20" name="Image 19" descr="noun_790131_cc.png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27175" y="1711964"/>
            <a:ext cx="434925" cy="432000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B6043E4F-9480-488C-8B66-8C530E40A90E}"/>
              </a:ext>
            </a:extLst>
          </p:cNvPr>
          <p:cNvSpPr txBox="1">
            <a:spLocks/>
          </p:cNvSpPr>
          <p:nvPr/>
        </p:nvSpPr>
        <p:spPr>
          <a:xfrm>
            <a:off x="422111" y="150298"/>
            <a:ext cx="5309867" cy="70433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46800" rIns="0" bIns="4680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400" b="1" kern="12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457200" rtl="0" eaLnBrk="1" latinLnBrk="0" hangingPunct="1">
              <a:defRPr sz="1800" kern="120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1800" dirty="0">
                <a:solidFill>
                  <a:srgbClr val="755E56"/>
                </a:solidFill>
              </a:rPr>
              <a:t>Journal interne de la Résidence </a:t>
            </a:r>
          </a:p>
        </p:txBody>
      </p:sp>
    </p:spTree>
    <p:extLst>
      <p:ext uri="{BB962C8B-B14F-4D97-AF65-F5344CB8AC3E}">
        <p14:creationId xmlns:p14="http://schemas.microsoft.com/office/powerpoint/2010/main" val="29998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 descr="domusVi_fondempreinte_rouge_transparent copie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1563" y="10231918"/>
            <a:ext cx="379725" cy="373260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3661657" y="10325738"/>
            <a:ext cx="239536" cy="13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/>
          <a:lstStyle>
            <a:lvl1pPr>
              <a:defRPr sz="21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B3C6223-64A3-E84D-A27C-F26B3F695F74}" type="slidenum">
              <a:rPr lang="fr-FR" sz="1400" b="1">
                <a:solidFill>
                  <a:schemeClr val="bg1"/>
                </a:solidFill>
                <a:latin typeface="Arial"/>
                <a:cs typeface="Arial"/>
              </a:rPr>
              <a:pPr/>
              <a:t>4</a:t>
            </a:fld>
            <a:endParaRPr lang="fr-FR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7106" y="236068"/>
            <a:ext cx="1279145" cy="474425"/>
          </a:xfrm>
          <a:prstGeom prst="rect">
            <a:avLst/>
          </a:prstGeom>
        </p:spPr>
      </p:pic>
      <p:sp>
        <p:nvSpPr>
          <p:cNvPr id="34" name="Rectangle 16"/>
          <p:cNvSpPr txBox="1">
            <a:spLocks noChangeArrowheads="1"/>
          </p:cNvSpPr>
          <p:nvPr/>
        </p:nvSpPr>
        <p:spPr>
          <a:xfrm>
            <a:off x="361424" y="1711964"/>
            <a:ext cx="6840000" cy="467999"/>
          </a:xfrm>
          <a:prstGeom prst="rect">
            <a:avLst/>
          </a:prstGeom>
          <a:solidFill>
            <a:srgbClr val="C50B34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200" b="1" dirty="0">
                <a:solidFill>
                  <a:schemeClr val="bg1"/>
                </a:solidFill>
                <a:latin typeface="Arial"/>
                <a:cs typeface="Arial"/>
              </a:rPr>
              <a:t>À noter</a:t>
            </a:r>
          </a:p>
        </p:txBody>
      </p:sp>
      <p:grpSp>
        <p:nvGrpSpPr>
          <p:cNvPr id="21" name="Grouper 20"/>
          <p:cNvGrpSpPr>
            <a:grpSpLocks noChangeAspect="1"/>
          </p:cNvGrpSpPr>
          <p:nvPr/>
        </p:nvGrpSpPr>
        <p:grpSpPr>
          <a:xfrm>
            <a:off x="146635" y="839828"/>
            <a:ext cx="854737" cy="831566"/>
            <a:chOff x="4764278" y="116651"/>
            <a:chExt cx="2725304" cy="2651424"/>
          </a:xfrm>
        </p:grpSpPr>
        <p:sp>
          <p:nvSpPr>
            <p:cNvPr id="22" name="Rectangle 21"/>
            <p:cNvSpPr/>
            <p:nvPr/>
          </p:nvSpPr>
          <p:spPr>
            <a:xfrm>
              <a:off x="4825805" y="213339"/>
              <a:ext cx="2598623" cy="2471752"/>
            </a:xfrm>
            <a:prstGeom prst="rect">
              <a:avLst/>
            </a:prstGeom>
            <a:solidFill>
              <a:srgbClr val="614E4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3" name="Image 22" descr="domusVi_fondempreinte_blanc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64278" y="116651"/>
              <a:ext cx="2725304" cy="265142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Rectangle 16"/>
          <p:cNvSpPr txBox="1">
            <a:spLocks noChangeArrowheads="1"/>
          </p:cNvSpPr>
          <p:nvPr/>
        </p:nvSpPr>
        <p:spPr>
          <a:xfrm>
            <a:off x="361425" y="1011090"/>
            <a:ext cx="6840000" cy="467999"/>
          </a:xfrm>
          <a:prstGeom prst="rect">
            <a:avLst/>
          </a:prstGeom>
          <a:solidFill>
            <a:srgbClr val="604E48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fr-FR" sz="2200">
                <a:solidFill>
                  <a:schemeClr val="bg1"/>
                </a:solidFill>
              </a:rPr>
              <a:t>Actualités</a:t>
            </a:r>
            <a:endParaRPr lang="fr-FR" sz="2200" dirty="0">
              <a:solidFill>
                <a:schemeClr val="bg1"/>
              </a:solidFill>
            </a:endParaRPr>
          </a:p>
        </p:txBody>
      </p:sp>
      <p:pic>
        <p:nvPicPr>
          <p:cNvPr id="20" name="Image 19" descr="noun_790131_cc.png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27175" y="1711964"/>
            <a:ext cx="434925" cy="432000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B6043E4F-9480-488C-8B66-8C530E40A90E}"/>
              </a:ext>
            </a:extLst>
          </p:cNvPr>
          <p:cNvSpPr txBox="1">
            <a:spLocks/>
          </p:cNvSpPr>
          <p:nvPr/>
        </p:nvSpPr>
        <p:spPr>
          <a:xfrm>
            <a:off x="422111" y="150298"/>
            <a:ext cx="5309867" cy="70433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46800" rIns="0" bIns="4680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400" b="1" kern="12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457200" rtl="0" eaLnBrk="1" latinLnBrk="0" hangingPunct="1">
              <a:defRPr sz="1800" kern="120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1800" dirty="0">
                <a:solidFill>
                  <a:srgbClr val="755E56"/>
                </a:solidFill>
              </a:rPr>
              <a:t>Journal interne de la Résidence </a:t>
            </a:r>
          </a:p>
        </p:txBody>
      </p:sp>
      <p:sp>
        <p:nvSpPr>
          <p:cNvPr id="2" name="Rectangle 1"/>
          <p:cNvSpPr/>
          <p:nvPr/>
        </p:nvSpPr>
        <p:spPr>
          <a:xfrm>
            <a:off x="422112" y="4093183"/>
            <a:ext cx="6779314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300"/>
              </a:spcAft>
            </a:pPr>
            <a:endParaRPr lang="fr-FR" b="1" u="sng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>
                <a:solidFill>
                  <a:srgbClr val="000000"/>
                </a:solidFill>
                <a:latin typeface="Arial"/>
                <a:cs typeface="Arial"/>
              </a:rPr>
              <a:t>Mardi 17 Décembre à 14 H </a:t>
            </a: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Noël des seniors à la foire exposition de Tarbes</a:t>
            </a: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>
                <a:solidFill>
                  <a:srgbClr val="000000"/>
                </a:solidFill>
                <a:latin typeface="Arial"/>
                <a:cs typeface="Arial"/>
              </a:rPr>
              <a:t>Mardi 31 Décembre à 15 H </a:t>
            </a: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Le chanteur Léandre viendra fêter cette fin d’année avec nous (grand </a:t>
            </a:r>
            <a:r>
              <a:rPr lang="fr-FR" b="1" dirty="0" smtClean="0">
                <a:solidFill>
                  <a:srgbClr val="000000"/>
                </a:solidFill>
                <a:latin typeface="Arial"/>
                <a:cs typeface="Arial"/>
              </a:rPr>
              <a:t>salon)</a:t>
            </a:r>
            <a:endParaRPr lang="fr-FR" b="1" u="sng" dirty="0">
              <a:solidFill>
                <a:srgbClr val="C00000"/>
              </a:solidFill>
              <a:latin typeface="Arial"/>
              <a:cs typeface="Arial"/>
            </a:endParaRPr>
          </a:p>
          <a:p>
            <a:pPr marL="0" lvl="1">
              <a:spcAft>
                <a:spcPts val="300"/>
              </a:spcAft>
            </a:pPr>
            <a:endParaRPr lang="fr-FR" b="1" u="sng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0" lvl="1">
              <a:spcAft>
                <a:spcPts val="300"/>
              </a:spcAft>
            </a:pPr>
            <a:endParaRPr lang="fr-FR" b="1" u="sng" dirty="0">
              <a:solidFill>
                <a:srgbClr val="C00000"/>
              </a:solidFill>
              <a:latin typeface="Arial"/>
              <a:cs typeface="Arial"/>
            </a:endParaRPr>
          </a:p>
          <a:p>
            <a:pPr marL="0" lvl="1">
              <a:spcAft>
                <a:spcPts val="300"/>
              </a:spcAft>
            </a:pPr>
            <a:endParaRPr lang="fr-FR" b="1" u="sng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0" lvl="1">
              <a:spcAft>
                <a:spcPts val="300"/>
              </a:spcAft>
            </a:pPr>
            <a:r>
              <a:rPr lang="fr-FR" b="1" u="sng" dirty="0" smtClean="0">
                <a:solidFill>
                  <a:srgbClr val="C00000"/>
                </a:solidFill>
                <a:latin typeface="Arial"/>
                <a:cs typeface="Arial"/>
              </a:rPr>
              <a:t>AU </a:t>
            </a:r>
            <a:r>
              <a:rPr lang="fr-FR" b="1" u="sng" dirty="0">
                <a:solidFill>
                  <a:srgbClr val="C00000"/>
                </a:solidFill>
                <a:latin typeface="Arial"/>
                <a:cs typeface="Arial"/>
              </a:rPr>
              <a:t>RESTAURANT :</a:t>
            </a:r>
          </a:p>
          <a:p>
            <a:pPr marL="0" lvl="1">
              <a:spcAft>
                <a:spcPts val="300"/>
              </a:spcAft>
            </a:pPr>
            <a:endParaRPr lang="fr-FR" b="1" u="sng" dirty="0">
              <a:solidFill>
                <a:srgbClr val="C00000"/>
              </a:solidFill>
              <a:latin typeface="Arial"/>
              <a:cs typeface="Arial"/>
            </a:endParaRP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>
                <a:latin typeface="Arial"/>
                <a:cs typeface="Arial"/>
              </a:rPr>
              <a:t>Jeudi 21 Novembre à 12 H </a:t>
            </a:r>
            <a:r>
              <a:rPr lang="fr-FR" b="1" dirty="0">
                <a:latin typeface="Arial"/>
                <a:cs typeface="Arial"/>
              </a:rPr>
              <a:t>: 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>
                <a:latin typeface="Arial"/>
                <a:cs typeface="Arial"/>
              </a:rPr>
              <a:t>repas à thème « Le Beaujolais nouveau »</a:t>
            </a:r>
          </a:p>
          <a:p>
            <a:pPr marL="285750" lvl="1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u="sng" dirty="0">
                <a:solidFill>
                  <a:srgbClr val="000000"/>
                </a:solidFill>
                <a:latin typeface="Arial"/>
                <a:cs typeface="Arial"/>
              </a:rPr>
              <a:t>Samedi 14 Décembre à 12 H : </a:t>
            </a:r>
          </a:p>
          <a:p>
            <a:pPr marL="742950" lvl="2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repas de Noël avec vos familles et amis.</a:t>
            </a:r>
            <a:endParaRPr lang="fr-FR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82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 descr="domusVi_fondempreinte_rouge_transparent copie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1563" y="10231918"/>
            <a:ext cx="379725" cy="373260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3661657" y="10325738"/>
            <a:ext cx="239536" cy="13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/>
          <a:lstStyle>
            <a:lvl1pPr>
              <a:defRPr sz="21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B3C6223-64A3-E84D-A27C-F26B3F695F74}" type="slidenum">
              <a:rPr lang="fr-FR" sz="1400" b="1">
                <a:solidFill>
                  <a:schemeClr val="bg1"/>
                </a:solidFill>
                <a:latin typeface="Arial"/>
                <a:cs typeface="Arial"/>
              </a:rPr>
              <a:pPr/>
              <a:t>5</a:t>
            </a:fld>
            <a:endParaRPr lang="fr-FR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7106" y="236068"/>
            <a:ext cx="1279145" cy="474425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360001" y="7484367"/>
            <a:ext cx="6840000" cy="2747552"/>
          </a:xfrm>
          <a:prstGeom prst="rect">
            <a:avLst/>
          </a:prstGeom>
          <a:solidFill>
            <a:srgbClr val="C50B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 smtClean="0"/>
              <a:t>Bien venue à nos nouveaux résidents </a:t>
            </a:r>
            <a:r>
              <a:rPr lang="fr-FR" dirty="0" smtClean="0"/>
              <a:t>: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e</a:t>
            </a:r>
            <a:r>
              <a:rPr lang="fr-FR" dirty="0" smtClean="0"/>
              <a:t> ligne de gauche à droite: Mme </a:t>
            </a:r>
            <a:r>
              <a:rPr lang="fr-FR" dirty="0" err="1" smtClean="0"/>
              <a:t>Dorignac</a:t>
            </a:r>
            <a:r>
              <a:rPr lang="fr-FR" dirty="0" smtClean="0"/>
              <a:t> Denise. Mr </a:t>
            </a:r>
            <a:r>
              <a:rPr lang="fr-FR" dirty="0" err="1" smtClean="0"/>
              <a:t>Druart</a:t>
            </a:r>
            <a:r>
              <a:rPr lang="fr-FR" dirty="0" smtClean="0"/>
              <a:t> Michel et Mme PITEUS Sylviane. Mme </a:t>
            </a:r>
            <a:r>
              <a:rPr lang="fr-FR" dirty="0" err="1" smtClean="0"/>
              <a:t>Fantoni</a:t>
            </a:r>
            <a:r>
              <a:rPr lang="fr-FR" dirty="0" smtClean="0"/>
              <a:t> Antoinette.</a:t>
            </a:r>
          </a:p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ligne de gauche à droite : Mme </a:t>
            </a:r>
            <a:r>
              <a:rPr lang="fr-FR" dirty="0" err="1" smtClean="0"/>
              <a:t>Bordenave</a:t>
            </a:r>
            <a:r>
              <a:rPr lang="fr-FR" dirty="0" smtClean="0"/>
              <a:t> Madeleine. Mme DARRE Raymonde.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-10094399" y="16370084"/>
            <a:ext cx="644858" cy="13906371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>
              <a:lnSpc>
                <a:spcPct val="90000"/>
              </a:lnSpc>
              <a:spcAft>
                <a:spcPts val="4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Arial"/>
                <a:cs typeface="Arial"/>
              </a:rPr>
              <a:t>Pensée à vos faire vacciner contre la grippe </a:t>
            </a:r>
          </a:p>
          <a:p>
            <a:pPr>
              <a:lnSpc>
                <a:spcPct val="90000"/>
              </a:lnSpc>
              <a:spcAft>
                <a:spcPts val="400"/>
              </a:spcAft>
            </a:pPr>
            <a:endParaRPr lang="fr-FR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4" name="Rectangle 16"/>
          <p:cNvSpPr txBox="1">
            <a:spLocks noChangeArrowheads="1"/>
          </p:cNvSpPr>
          <p:nvPr/>
        </p:nvSpPr>
        <p:spPr>
          <a:xfrm>
            <a:off x="392312" y="1762055"/>
            <a:ext cx="6634850" cy="483875"/>
          </a:xfrm>
          <a:prstGeom prst="rect">
            <a:avLst/>
          </a:prstGeom>
          <a:solidFill>
            <a:srgbClr val="C50B34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200" b="1" dirty="0" smtClean="0">
                <a:solidFill>
                  <a:schemeClr val="bg1"/>
                </a:solidFill>
                <a:latin typeface="Arial"/>
                <a:cs typeface="Arial"/>
              </a:rPr>
              <a:t>Les Nouveaux résidents</a:t>
            </a:r>
            <a:endParaRPr lang="fr-FR" sz="2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22111" y="2528896"/>
            <a:ext cx="6620388" cy="4672505"/>
          </a:xfrm>
          <a:prstGeom prst="rect">
            <a:avLst/>
          </a:prstGeom>
          <a:solidFill>
            <a:srgbClr val="C50B34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 </a:t>
            </a:r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60001" y="2477875"/>
            <a:ext cx="5933537" cy="400110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marL="0" lvl="4">
              <a:spcAft>
                <a:spcPts val="300"/>
              </a:spcAft>
              <a:buClr>
                <a:schemeClr val="accent1"/>
              </a:buClr>
            </a:pPr>
            <a:r>
              <a:rPr lang="fr-FR" sz="2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grpSp>
        <p:nvGrpSpPr>
          <p:cNvPr id="21" name="Grouper 20"/>
          <p:cNvGrpSpPr>
            <a:grpSpLocks noChangeAspect="1"/>
          </p:cNvGrpSpPr>
          <p:nvPr/>
        </p:nvGrpSpPr>
        <p:grpSpPr>
          <a:xfrm>
            <a:off x="146635" y="839828"/>
            <a:ext cx="854737" cy="831566"/>
            <a:chOff x="4764278" y="116651"/>
            <a:chExt cx="2725304" cy="2651424"/>
          </a:xfrm>
        </p:grpSpPr>
        <p:sp>
          <p:nvSpPr>
            <p:cNvPr id="22" name="Rectangle 21"/>
            <p:cNvSpPr/>
            <p:nvPr/>
          </p:nvSpPr>
          <p:spPr>
            <a:xfrm>
              <a:off x="4825805" y="213339"/>
              <a:ext cx="2598623" cy="2471752"/>
            </a:xfrm>
            <a:prstGeom prst="rect">
              <a:avLst/>
            </a:prstGeom>
            <a:solidFill>
              <a:srgbClr val="614E4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3" name="Image 22" descr="domusVi_fondempreinte_blanc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64278" y="116651"/>
              <a:ext cx="2725304" cy="265142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Rectangle 16"/>
          <p:cNvSpPr txBox="1">
            <a:spLocks noChangeArrowheads="1"/>
          </p:cNvSpPr>
          <p:nvPr/>
        </p:nvSpPr>
        <p:spPr>
          <a:xfrm>
            <a:off x="361425" y="1011090"/>
            <a:ext cx="6840000" cy="467999"/>
          </a:xfrm>
          <a:prstGeom prst="rect">
            <a:avLst/>
          </a:prstGeom>
          <a:solidFill>
            <a:srgbClr val="604E48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fr-FR" sz="2200" dirty="0">
                <a:solidFill>
                  <a:schemeClr val="bg1"/>
                </a:solidFill>
              </a:rPr>
              <a:t>Actualités </a:t>
            </a:r>
          </a:p>
        </p:txBody>
      </p:sp>
      <p:pic>
        <p:nvPicPr>
          <p:cNvPr id="20" name="Image 19" descr="noun_790131_cc.png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86678" y="1800689"/>
            <a:ext cx="434925" cy="432000"/>
          </a:xfrm>
          <a:prstGeom prst="rect">
            <a:avLst/>
          </a:prstGeom>
        </p:spPr>
      </p:pic>
      <p:sp>
        <p:nvSpPr>
          <p:cNvPr id="24" name="Espace réservé du pied de page 4">
            <a:extLst>
              <a:ext uri="{FF2B5EF4-FFF2-40B4-BE49-F238E27FC236}">
                <a16:creationId xmlns:a16="http://schemas.microsoft.com/office/drawing/2014/main" id="{457ADFBB-C04F-41C4-B6B9-1BA1BB32026E}"/>
              </a:ext>
            </a:extLst>
          </p:cNvPr>
          <p:cNvSpPr txBox="1">
            <a:spLocks/>
          </p:cNvSpPr>
          <p:nvPr/>
        </p:nvSpPr>
        <p:spPr>
          <a:xfrm>
            <a:off x="422111" y="150298"/>
            <a:ext cx="5309867" cy="70433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46800" rIns="0" bIns="4680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400" b="1" kern="12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457200" rtl="0" eaLnBrk="1" latinLnBrk="0" hangingPunct="1">
              <a:defRPr sz="1800" kern="120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1800" dirty="0">
                <a:solidFill>
                  <a:srgbClr val="755E56"/>
                </a:solidFill>
              </a:rPr>
              <a:t>Journal interne de la Résidence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54" y="3109930"/>
            <a:ext cx="1842080" cy="125497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944" y="3083547"/>
            <a:ext cx="1739406" cy="127844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467" y="3142756"/>
            <a:ext cx="1697440" cy="125046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09" y="5183124"/>
            <a:ext cx="2025286" cy="135019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657" y="5133064"/>
            <a:ext cx="1997933" cy="133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7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 descr="domusVi_fondempreinte_rouge_transparent copie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1563" y="10231918"/>
            <a:ext cx="379725" cy="373260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3661657" y="10325738"/>
            <a:ext cx="239536" cy="13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/>
          <a:lstStyle>
            <a:lvl1pPr>
              <a:defRPr sz="21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B3C6223-64A3-E84D-A27C-F26B3F695F74}" type="slidenum">
              <a:rPr lang="fr-FR" sz="1400" b="1">
                <a:solidFill>
                  <a:schemeClr val="bg1"/>
                </a:solidFill>
                <a:latin typeface="Arial"/>
                <a:cs typeface="Arial"/>
              </a:rPr>
              <a:pPr/>
              <a:t>6</a:t>
            </a:fld>
            <a:endParaRPr lang="fr-FR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7106" y="236068"/>
            <a:ext cx="1279145" cy="474425"/>
          </a:xfrm>
          <a:prstGeom prst="rect">
            <a:avLst/>
          </a:prstGeom>
        </p:spPr>
      </p:pic>
      <p:sp>
        <p:nvSpPr>
          <p:cNvPr id="50" name="Rectangle 16"/>
          <p:cNvSpPr txBox="1">
            <a:spLocks noChangeArrowheads="1"/>
          </p:cNvSpPr>
          <p:nvPr/>
        </p:nvSpPr>
        <p:spPr>
          <a:xfrm>
            <a:off x="390468" y="4095705"/>
            <a:ext cx="6840000" cy="467999"/>
          </a:xfrm>
          <a:prstGeom prst="rect">
            <a:avLst/>
          </a:prstGeom>
          <a:solidFill>
            <a:srgbClr val="C50B34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200" b="1" dirty="0">
                <a:solidFill>
                  <a:schemeClr val="bg1"/>
                </a:solidFill>
                <a:latin typeface="Arial"/>
                <a:cs typeface="Arial"/>
              </a:rPr>
              <a:t>Anniversaires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27895" y="5139572"/>
            <a:ext cx="4680475" cy="4257576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fr-FR" sz="1200" b="1" u="sng" dirty="0" smtClean="0">
                <a:solidFill>
                  <a:srgbClr val="52423C"/>
                </a:solidFill>
                <a:latin typeface="Arial"/>
                <a:cs typeface="Arial"/>
              </a:rPr>
              <a:t>Du mois de Novembre :</a:t>
            </a:r>
          </a:p>
          <a:p>
            <a:pPr marL="0" lvl="1">
              <a:spcAft>
                <a:spcPts val="500"/>
              </a:spcAft>
            </a:pPr>
            <a:endParaRPr lang="fr-FR" sz="1200" dirty="0">
              <a:solidFill>
                <a:srgbClr val="52423C"/>
              </a:solidFill>
              <a:latin typeface="Arial"/>
              <a:cs typeface="Arial"/>
            </a:endParaRP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Mr ARRONDEAU Jean-Pierre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Mr LASSERRE Jean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CRAYSSAC Michelle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CHAIGNE Mireille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BELLANGER Patricia</a:t>
            </a:r>
          </a:p>
          <a:p>
            <a:pPr marL="0" lvl="1">
              <a:spcAft>
                <a:spcPts val="500"/>
              </a:spcAft>
            </a:pPr>
            <a:endParaRPr lang="fr-FR" sz="1200" dirty="0">
              <a:solidFill>
                <a:srgbClr val="52423C"/>
              </a:solidFill>
              <a:latin typeface="Arial"/>
              <a:cs typeface="Arial"/>
            </a:endParaRPr>
          </a:p>
          <a:p>
            <a:pPr marL="0" lvl="1">
              <a:spcAft>
                <a:spcPts val="500"/>
              </a:spcAft>
            </a:pPr>
            <a:r>
              <a:rPr lang="fr-FR" sz="1200" b="1" u="sng" dirty="0" smtClean="0">
                <a:solidFill>
                  <a:srgbClr val="52423C"/>
                </a:solidFill>
                <a:latin typeface="Arial"/>
                <a:cs typeface="Arial"/>
              </a:rPr>
              <a:t>Du mois de Décembre :</a:t>
            </a:r>
          </a:p>
          <a:p>
            <a:pPr marL="0" lvl="1">
              <a:spcAft>
                <a:spcPts val="500"/>
              </a:spcAft>
            </a:pPr>
            <a:endParaRPr lang="fr-FR" sz="1200" dirty="0">
              <a:solidFill>
                <a:srgbClr val="52423C"/>
              </a:solidFill>
              <a:latin typeface="Arial"/>
              <a:cs typeface="Arial"/>
            </a:endParaRP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FANTONI Antoinette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RUEDAS Jeanne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LASSERRE Paulette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DABAS Brigitte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MUGUERZA Annie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Mme ALIZON Raymonde</a:t>
            </a:r>
          </a:p>
          <a:p>
            <a:pPr marL="0" lvl="1">
              <a:spcAft>
                <a:spcPts val="500"/>
              </a:spcAft>
            </a:pPr>
            <a:endParaRPr lang="fr-FR" sz="1200" dirty="0">
              <a:solidFill>
                <a:srgbClr val="52423C"/>
              </a:solidFill>
              <a:latin typeface="Arial"/>
              <a:cs typeface="Arial"/>
            </a:endParaRPr>
          </a:p>
        </p:txBody>
      </p:sp>
      <p:sp>
        <p:nvSpPr>
          <p:cNvPr id="69" name="ZoneTexte 68"/>
          <p:cNvSpPr txBox="1">
            <a:spLocks noChangeAspect="1"/>
          </p:cNvSpPr>
          <p:nvPr/>
        </p:nvSpPr>
        <p:spPr>
          <a:xfrm>
            <a:off x="3888633" y="7423202"/>
            <a:ext cx="158288" cy="279180"/>
          </a:xfrm>
          <a:prstGeom prst="rect">
            <a:avLst/>
          </a:prstGeom>
          <a:noFill/>
        </p:spPr>
        <p:txBody>
          <a:bodyPr wrap="none" lIns="36000" tIns="46800" rIns="36000" bIns="46800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rial"/>
                <a:cs typeface="Arial"/>
              </a:rPr>
              <a:t>1</a:t>
            </a:r>
          </a:p>
        </p:txBody>
      </p:sp>
      <p:sp>
        <p:nvSpPr>
          <p:cNvPr id="71" name="ZoneTexte 70"/>
          <p:cNvSpPr txBox="1">
            <a:spLocks noChangeAspect="1"/>
          </p:cNvSpPr>
          <p:nvPr/>
        </p:nvSpPr>
        <p:spPr>
          <a:xfrm>
            <a:off x="7043137" y="7423202"/>
            <a:ext cx="158288" cy="279180"/>
          </a:xfrm>
          <a:prstGeom prst="rect">
            <a:avLst/>
          </a:prstGeom>
          <a:noFill/>
          <a:ln>
            <a:noFill/>
          </a:ln>
        </p:spPr>
        <p:txBody>
          <a:bodyPr wrap="none" lIns="36000" tIns="46800" rIns="36000" bIns="46800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72" name="ZoneTexte 71"/>
          <p:cNvSpPr txBox="1">
            <a:spLocks noChangeAspect="1"/>
          </p:cNvSpPr>
          <p:nvPr/>
        </p:nvSpPr>
        <p:spPr>
          <a:xfrm>
            <a:off x="3888633" y="9257558"/>
            <a:ext cx="158288" cy="279180"/>
          </a:xfrm>
          <a:prstGeom prst="rect">
            <a:avLst/>
          </a:prstGeom>
          <a:noFill/>
        </p:spPr>
        <p:txBody>
          <a:bodyPr wrap="none" lIns="36000" tIns="46800" rIns="36000" bIns="46800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rial"/>
                <a:cs typeface="Arial"/>
              </a:rPr>
              <a:t>4</a:t>
            </a:r>
          </a:p>
        </p:txBody>
      </p:sp>
      <p:sp>
        <p:nvSpPr>
          <p:cNvPr id="74" name="ZoneTexte 73"/>
          <p:cNvSpPr txBox="1">
            <a:spLocks noChangeAspect="1"/>
          </p:cNvSpPr>
          <p:nvPr/>
        </p:nvSpPr>
        <p:spPr>
          <a:xfrm>
            <a:off x="7036725" y="9257558"/>
            <a:ext cx="171112" cy="279180"/>
          </a:xfrm>
          <a:prstGeom prst="rect">
            <a:avLst/>
          </a:prstGeom>
          <a:noFill/>
          <a:ln>
            <a:noFill/>
          </a:ln>
        </p:spPr>
        <p:txBody>
          <a:bodyPr wrap="none" lIns="36000" tIns="46800" rIns="36000" bIns="46800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91" name="Rectangle 16"/>
          <p:cNvSpPr txBox="1">
            <a:spLocks noChangeArrowheads="1"/>
          </p:cNvSpPr>
          <p:nvPr/>
        </p:nvSpPr>
        <p:spPr>
          <a:xfrm>
            <a:off x="390468" y="935058"/>
            <a:ext cx="7013631" cy="559832"/>
          </a:xfrm>
          <a:prstGeom prst="rect">
            <a:avLst/>
          </a:prstGeom>
          <a:solidFill>
            <a:srgbClr val="C50B34"/>
          </a:solidFill>
        </p:spPr>
        <p:txBody>
          <a:bodyPr vert="horz" lIns="18000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200" b="1" dirty="0">
                <a:solidFill>
                  <a:schemeClr val="bg1"/>
                </a:solidFill>
                <a:latin typeface="Arial"/>
                <a:cs typeface="Arial"/>
              </a:rPr>
              <a:t>Départs</a:t>
            </a:r>
          </a:p>
        </p:txBody>
      </p:sp>
      <p:pic>
        <p:nvPicPr>
          <p:cNvPr id="44" name="Image 43" descr="noun_2259_cc.png"/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6475508" y="1007325"/>
            <a:ext cx="697095" cy="432000"/>
          </a:xfrm>
          <a:prstGeom prst="rect">
            <a:avLst/>
          </a:prstGeom>
        </p:spPr>
      </p:pic>
      <p:pic>
        <p:nvPicPr>
          <p:cNvPr id="46" name="Image 45" descr="noun_698923_cc.png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34550" y="5272827"/>
            <a:ext cx="650609" cy="432000"/>
          </a:xfrm>
          <a:prstGeom prst="rect">
            <a:avLst/>
          </a:prstGeom>
        </p:spPr>
      </p:pic>
      <p:sp>
        <p:nvSpPr>
          <p:cNvPr id="40" name="Espace réservé du pied de page 4">
            <a:extLst>
              <a:ext uri="{FF2B5EF4-FFF2-40B4-BE49-F238E27FC236}">
                <a16:creationId xmlns:a16="http://schemas.microsoft.com/office/drawing/2014/main" id="{803BD029-5842-41EB-B363-0A3611F2DB29}"/>
              </a:ext>
            </a:extLst>
          </p:cNvPr>
          <p:cNvSpPr txBox="1">
            <a:spLocks/>
          </p:cNvSpPr>
          <p:nvPr/>
        </p:nvSpPr>
        <p:spPr>
          <a:xfrm>
            <a:off x="422111" y="150298"/>
            <a:ext cx="5309867" cy="70433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46800" rIns="0" bIns="4680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400" b="1" kern="12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457200" rtl="0" eaLnBrk="1" latinLnBrk="0" hangingPunct="1">
              <a:defRPr sz="1800" kern="120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1800" dirty="0">
                <a:solidFill>
                  <a:srgbClr val="755E56"/>
                </a:solidFill>
              </a:rPr>
              <a:t>Journal interne de la Résidence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36806" y="2070758"/>
            <a:ext cx="4680475" cy="774571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Madame LATAPIE Renée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Madame TARDIVON Anne</a:t>
            </a:r>
          </a:p>
          <a:p>
            <a:pPr marL="0" lvl="1">
              <a:spcAft>
                <a:spcPts val="500"/>
              </a:spcAft>
            </a:pPr>
            <a:r>
              <a:rPr lang="fr-FR" sz="1200" dirty="0" smtClean="0">
                <a:solidFill>
                  <a:srgbClr val="52423C"/>
                </a:solidFill>
                <a:latin typeface="Arial"/>
                <a:cs typeface="Arial"/>
              </a:rPr>
              <a:t>Monsieur ALIZON André</a:t>
            </a:r>
            <a:endParaRPr lang="fr-FR" sz="1200" dirty="0">
              <a:solidFill>
                <a:srgbClr val="52423C"/>
              </a:solidFill>
              <a:latin typeface="Arial"/>
              <a:cs typeface="Arial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6249380" y="4095705"/>
            <a:ext cx="328945" cy="467999"/>
          </a:xfrm>
          <a:prstGeom prst="rect">
            <a:avLst/>
          </a:prstGeom>
        </p:spPr>
      </p:pic>
      <p:pic>
        <p:nvPicPr>
          <p:cNvPr id="3" name="Image 2" descr="THE EDUCATED GENEALOGIST: 9 Years of Blogging - Reader Favorites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667" y="4094708"/>
            <a:ext cx="680339" cy="45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001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r 22"/>
          <p:cNvGrpSpPr>
            <a:grpSpLocks noChangeAspect="1"/>
          </p:cNvGrpSpPr>
          <p:nvPr/>
        </p:nvGrpSpPr>
        <p:grpSpPr>
          <a:xfrm>
            <a:off x="591281" y="895981"/>
            <a:ext cx="854737" cy="831566"/>
            <a:chOff x="4764278" y="116651"/>
            <a:chExt cx="2725304" cy="2651424"/>
          </a:xfrm>
        </p:grpSpPr>
        <p:sp>
          <p:nvSpPr>
            <p:cNvPr id="25" name="Rectangle 24"/>
            <p:cNvSpPr/>
            <p:nvPr/>
          </p:nvSpPr>
          <p:spPr>
            <a:xfrm>
              <a:off x="4825805" y="213339"/>
              <a:ext cx="2598623" cy="2471752"/>
            </a:xfrm>
            <a:prstGeom prst="rect">
              <a:avLst/>
            </a:prstGeom>
            <a:solidFill>
              <a:srgbClr val="614E4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6" name="Image 25" descr="domusVi_fondempreinte_blanc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64278" y="116651"/>
              <a:ext cx="2725304" cy="265142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7" name="Image 36" descr="domusVi_fondempreinte_rouge_transparent copi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1563" y="10231918"/>
            <a:ext cx="379725" cy="373260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3661657" y="10325738"/>
            <a:ext cx="239536" cy="13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/>
          <a:lstStyle>
            <a:lvl1pPr>
              <a:defRPr sz="21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B3C6223-64A3-E84D-A27C-F26B3F695F74}" type="slidenum">
              <a:rPr lang="fr-FR" sz="1400" b="1">
                <a:solidFill>
                  <a:schemeClr val="bg1"/>
                </a:solidFill>
                <a:latin typeface="Arial"/>
                <a:cs typeface="Arial"/>
              </a:rPr>
              <a:pPr/>
              <a:t>7</a:t>
            </a:fld>
            <a:endParaRPr lang="fr-FR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7106" y="236068"/>
            <a:ext cx="1279145" cy="474425"/>
          </a:xfrm>
          <a:prstGeom prst="rect">
            <a:avLst/>
          </a:prstGeom>
        </p:spPr>
      </p:pic>
      <p:sp>
        <p:nvSpPr>
          <p:cNvPr id="29" name="Rectangle 16"/>
          <p:cNvSpPr>
            <a:spLocks noGrp="1" noChangeArrowheads="1"/>
          </p:cNvSpPr>
          <p:nvPr>
            <p:ph type="title"/>
          </p:nvPr>
        </p:nvSpPr>
        <p:spPr>
          <a:xfrm>
            <a:off x="1020573" y="1038562"/>
            <a:ext cx="5950996" cy="467999"/>
          </a:xfrm>
          <a:solidFill>
            <a:srgbClr val="604E48"/>
          </a:solidFill>
        </p:spPr>
        <p:txBody>
          <a:bodyPr lIns="180000" anchor="ctr">
            <a:noAutofit/>
          </a:bodyPr>
          <a:lstStyle/>
          <a:p>
            <a:pPr algn="l" eaLnBrk="1" hangingPunct="1"/>
            <a:r>
              <a:rPr lang="fr-FR" sz="2200" dirty="0">
                <a:solidFill>
                  <a:schemeClr val="bg1"/>
                </a:solidFill>
              </a:rPr>
              <a:t>Moment poétique</a:t>
            </a:r>
            <a:endParaRPr lang="fr-FR" sz="2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" name="Image 1" descr="pencil-160872_960_720.png"/>
          <p:cNvPicPr>
            <a:picLocks noChangeAspect="1"/>
          </p:cNvPicPr>
          <p:nvPr/>
        </p:nvPicPr>
        <p:blipFill>
          <a:blip r:embed="rId5" cstate="email">
            <a:alphaModFix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407" y="4867983"/>
            <a:ext cx="446280" cy="446280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F42B9434-9D5C-4AAB-95DD-74BB73E1F977}"/>
              </a:ext>
            </a:extLst>
          </p:cNvPr>
          <p:cNvSpPr txBox="1">
            <a:spLocks/>
          </p:cNvSpPr>
          <p:nvPr/>
        </p:nvSpPr>
        <p:spPr>
          <a:xfrm>
            <a:off x="422111" y="150298"/>
            <a:ext cx="5309867" cy="70433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46800" rIns="0" bIns="4680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400" b="1" kern="12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457200" rtl="0" eaLnBrk="1" latinLnBrk="0" hangingPunct="1">
              <a:defRPr sz="1800" kern="120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1800" dirty="0">
                <a:solidFill>
                  <a:srgbClr val="755E56"/>
                </a:solidFill>
              </a:rPr>
              <a:t>Journal interne de la Résidence </a:t>
            </a:r>
          </a:p>
        </p:txBody>
      </p:sp>
      <p:pic>
        <p:nvPicPr>
          <p:cNvPr id="1026" name="Picture 2" descr="Pin pag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312" y="2055616"/>
            <a:ext cx="5238750" cy="765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15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651D2EA-D21F-4EB2-8AB1-5B5607DF9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506" y="1395862"/>
            <a:ext cx="4901784" cy="7451205"/>
          </a:xfrm>
          <a:prstGeom prst="rect">
            <a:avLst/>
          </a:prstGeom>
        </p:spPr>
      </p:pic>
      <p:grpSp>
        <p:nvGrpSpPr>
          <p:cNvPr id="38" name="Grouper 37"/>
          <p:cNvGrpSpPr>
            <a:grpSpLocks noChangeAspect="1"/>
          </p:cNvGrpSpPr>
          <p:nvPr/>
        </p:nvGrpSpPr>
        <p:grpSpPr>
          <a:xfrm>
            <a:off x="146635" y="839828"/>
            <a:ext cx="854737" cy="831566"/>
            <a:chOff x="4764278" y="116651"/>
            <a:chExt cx="2725304" cy="2651424"/>
          </a:xfrm>
        </p:grpSpPr>
        <p:sp>
          <p:nvSpPr>
            <p:cNvPr id="40" name="Rectangle 39"/>
            <p:cNvSpPr/>
            <p:nvPr/>
          </p:nvSpPr>
          <p:spPr>
            <a:xfrm>
              <a:off x="4825805" y="213339"/>
              <a:ext cx="2598623" cy="2471752"/>
            </a:xfrm>
            <a:prstGeom prst="rect">
              <a:avLst/>
            </a:prstGeom>
            <a:solidFill>
              <a:srgbClr val="614E4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1" name="Image 40" descr="domusVi_fondempreinte_blanc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64278" y="116651"/>
              <a:ext cx="2725304" cy="265142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7" name="Image 36" descr="domusVi_fondempreinte_rouge_transparent copi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1563" y="10231918"/>
            <a:ext cx="379725" cy="373260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3661657" y="10325738"/>
            <a:ext cx="239536" cy="13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/>
          <a:lstStyle>
            <a:lvl1pPr>
              <a:defRPr sz="21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B3C6223-64A3-E84D-A27C-F26B3F695F74}" type="slidenum">
              <a:rPr lang="fr-FR" sz="1400" b="1">
                <a:solidFill>
                  <a:schemeClr val="bg1"/>
                </a:solidFill>
                <a:latin typeface="Arial"/>
                <a:cs typeface="Arial"/>
              </a:rPr>
              <a:pPr/>
              <a:t>8</a:t>
            </a:fld>
            <a:endParaRPr lang="fr-FR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7106" y="236068"/>
            <a:ext cx="1279145" cy="474425"/>
          </a:xfrm>
          <a:prstGeom prst="rect">
            <a:avLst/>
          </a:prstGeom>
        </p:spPr>
      </p:pic>
      <p:sp>
        <p:nvSpPr>
          <p:cNvPr id="29" name="Rectangle 16"/>
          <p:cNvSpPr>
            <a:spLocks noGrp="1" noChangeArrowheads="1"/>
          </p:cNvSpPr>
          <p:nvPr>
            <p:ph type="title"/>
          </p:nvPr>
        </p:nvSpPr>
        <p:spPr>
          <a:xfrm>
            <a:off x="361425" y="1011090"/>
            <a:ext cx="6840000" cy="467999"/>
          </a:xfrm>
          <a:solidFill>
            <a:srgbClr val="604E48"/>
          </a:solidFill>
        </p:spPr>
        <p:txBody>
          <a:bodyPr lIns="180000" anchor="ctr">
            <a:noAutofit/>
          </a:bodyPr>
          <a:lstStyle/>
          <a:p>
            <a:pPr algn="l" eaLnBrk="1" hangingPunct="1"/>
            <a:r>
              <a:rPr lang="fr-FR" sz="2200" b="1" dirty="0">
                <a:solidFill>
                  <a:schemeClr val="bg1"/>
                </a:solidFill>
                <a:latin typeface="Arial"/>
                <a:cs typeface="Arial"/>
              </a:rPr>
              <a:t>Mots Mêlés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61023" y="8936771"/>
            <a:ext cx="6640402" cy="11326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400"/>
              </a:spcAft>
            </a:pPr>
            <a:r>
              <a:rPr lang="fr-FR" sz="1600" dirty="0">
                <a:solidFill>
                  <a:srgbClr val="C50B34"/>
                </a:solidFill>
                <a:latin typeface="Arial"/>
                <a:cs typeface="Arial"/>
              </a:rPr>
              <a:t>Retrouvez Le mot mystère :</a:t>
            </a:r>
          </a:p>
          <a:p>
            <a:pPr>
              <a:lnSpc>
                <a:spcPct val="90000"/>
              </a:lnSpc>
              <a:spcAft>
                <a:spcPts val="400"/>
              </a:spcAft>
            </a:pPr>
            <a:endParaRPr lang="fr-FR" sz="1600" dirty="0">
              <a:solidFill>
                <a:srgbClr val="C50B34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spcAft>
                <a:spcPts val="400"/>
              </a:spcAft>
            </a:pPr>
            <a:endParaRPr lang="fr-FR" sz="1600" dirty="0">
              <a:solidFill>
                <a:srgbClr val="C50B34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spcAft>
                <a:spcPts val="400"/>
              </a:spcAft>
            </a:pPr>
            <a:r>
              <a:rPr lang="fr-FR" sz="1600" dirty="0">
                <a:solidFill>
                  <a:srgbClr val="C50B34"/>
                </a:solidFill>
                <a:latin typeface="Arial"/>
                <a:cs typeface="Arial"/>
              </a:rPr>
              <a:t> </a:t>
            </a:r>
            <a:endParaRPr lang="fr-FR" sz="1600" dirty="0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AFB41A05-11AE-4614-975F-32D3DFCBAF6F}"/>
              </a:ext>
            </a:extLst>
          </p:cNvPr>
          <p:cNvSpPr txBox="1">
            <a:spLocks/>
          </p:cNvSpPr>
          <p:nvPr/>
        </p:nvSpPr>
        <p:spPr>
          <a:xfrm>
            <a:off x="422111" y="150298"/>
            <a:ext cx="5309867" cy="70433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46800" rIns="0" bIns="4680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400" b="1" kern="12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457200" rtl="0" eaLnBrk="1" latinLnBrk="0" hangingPunct="1">
              <a:defRPr sz="1800" kern="120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1800" dirty="0">
                <a:solidFill>
                  <a:srgbClr val="755E56"/>
                </a:solidFill>
              </a:rPr>
              <a:t>Journal interne de la Résidence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E414D28-CE50-45B9-B883-4BEC3B9C12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3332" y="9231839"/>
            <a:ext cx="4825288" cy="83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695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r 37"/>
          <p:cNvGrpSpPr>
            <a:grpSpLocks noChangeAspect="1"/>
          </p:cNvGrpSpPr>
          <p:nvPr/>
        </p:nvGrpSpPr>
        <p:grpSpPr>
          <a:xfrm>
            <a:off x="146635" y="839828"/>
            <a:ext cx="854737" cy="831566"/>
            <a:chOff x="4764278" y="116651"/>
            <a:chExt cx="2725304" cy="2651424"/>
          </a:xfrm>
        </p:grpSpPr>
        <p:sp>
          <p:nvSpPr>
            <p:cNvPr id="40" name="Rectangle 39"/>
            <p:cNvSpPr/>
            <p:nvPr/>
          </p:nvSpPr>
          <p:spPr>
            <a:xfrm>
              <a:off x="4825805" y="213339"/>
              <a:ext cx="2598623" cy="2471752"/>
            </a:xfrm>
            <a:prstGeom prst="rect">
              <a:avLst/>
            </a:prstGeom>
            <a:solidFill>
              <a:srgbClr val="614E4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1" name="Image 40" descr="domusVi_fondempreinte_blanc.png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64278" y="116651"/>
              <a:ext cx="2725304" cy="265142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7" name="Image 36" descr="domusVi_fondempreinte_rouge_transparent copi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1563" y="10231918"/>
            <a:ext cx="379725" cy="373260"/>
          </a:xfrm>
          <a:prstGeom prst="rect">
            <a:avLst/>
          </a:prstGeom>
        </p:spPr>
      </p:pic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3661657" y="10325738"/>
            <a:ext cx="239536" cy="13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rIns="0"/>
          <a:lstStyle>
            <a:lvl1pPr>
              <a:defRPr sz="21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9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hangingPunct="0">
              <a:defRPr sz="900" b="1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B3C6223-64A3-E84D-A27C-F26B3F695F74}" type="slidenum">
              <a:rPr lang="fr-FR" sz="1400" b="1">
                <a:solidFill>
                  <a:schemeClr val="bg1"/>
                </a:solidFill>
                <a:latin typeface="Arial"/>
                <a:cs typeface="Arial"/>
              </a:rPr>
              <a:pPr/>
              <a:t>9</a:t>
            </a:fld>
            <a:endParaRPr lang="fr-FR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7106" y="236068"/>
            <a:ext cx="1279145" cy="474425"/>
          </a:xfrm>
          <a:prstGeom prst="rect">
            <a:avLst/>
          </a:prstGeom>
        </p:spPr>
      </p:pic>
      <p:sp>
        <p:nvSpPr>
          <p:cNvPr id="29" name="Rectangle 16"/>
          <p:cNvSpPr>
            <a:spLocks noGrp="1" noChangeArrowheads="1"/>
          </p:cNvSpPr>
          <p:nvPr>
            <p:ph type="title"/>
          </p:nvPr>
        </p:nvSpPr>
        <p:spPr>
          <a:xfrm>
            <a:off x="361425" y="1011090"/>
            <a:ext cx="6840000" cy="467999"/>
          </a:xfrm>
          <a:solidFill>
            <a:srgbClr val="604E48"/>
          </a:solidFill>
        </p:spPr>
        <p:txBody>
          <a:bodyPr lIns="180000" anchor="ctr">
            <a:noAutofit/>
          </a:bodyPr>
          <a:lstStyle/>
          <a:p>
            <a:pPr algn="l" eaLnBrk="1" hangingPunct="1"/>
            <a:r>
              <a:rPr lang="fr-FR" sz="2200" dirty="0" smtClean="0">
                <a:solidFill>
                  <a:schemeClr val="bg1"/>
                </a:solidFill>
              </a:rPr>
              <a:t>Infos diverses</a:t>
            </a:r>
            <a:endParaRPr lang="fr-FR" sz="2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61023" y="8936771"/>
            <a:ext cx="6640402" cy="8597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400"/>
              </a:spcAft>
            </a:pPr>
            <a:endParaRPr lang="fr-FR" sz="1600" dirty="0">
              <a:solidFill>
                <a:srgbClr val="C50B34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spcAft>
                <a:spcPts val="400"/>
              </a:spcAft>
            </a:pPr>
            <a:endParaRPr lang="fr-FR" sz="1600" dirty="0">
              <a:solidFill>
                <a:srgbClr val="C50B34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spcAft>
                <a:spcPts val="400"/>
              </a:spcAft>
            </a:pPr>
            <a:r>
              <a:rPr lang="fr-FR" sz="1600" dirty="0">
                <a:solidFill>
                  <a:srgbClr val="C50B34"/>
                </a:solidFill>
                <a:latin typeface="Arial"/>
                <a:cs typeface="Arial"/>
              </a:rPr>
              <a:t> </a:t>
            </a:r>
            <a:endParaRPr lang="fr-FR" sz="1600" dirty="0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AFB41A05-11AE-4614-975F-32D3DFCBAF6F}"/>
              </a:ext>
            </a:extLst>
          </p:cNvPr>
          <p:cNvSpPr txBox="1">
            <a:spLocks/>
          </p:cNvSpPr>
          <p:nvPr/>
        </p:nvSpPr>
        <p:spPr>
          <a:xfrm>
            <a:off x="422111" y="150298"/>
            <a:ext cx="5309867" cy="70433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46800" rIns="0" bIns="46800" rtlCol="0" anchor="ctr"/>
          <a:lstStyle>
            <a:defPPr>
              <a:defRPr lang="fr-FR"/>
            </a:defPPr>
            <a:lvl1pPr marL="0" algn="ctr" defTabSz="457200" rtl="0" eaLnBrk="1" latinLnBrk="0" hangingPunct="1">
              <a:defRPr sz="1400" b="1" kern="12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457200" rtl="0" eaLnBrk="1" latinLnBrk="0" hangingPunct="1">
              <a:defRPr sz="1800" kern="120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defRPr sz="12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457200" rtl="0" eaLnBrk="0" latinLnBrk="0" hangingPunct="0">
              <a:defRPr sz="1200" i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fr-FR" sz="1800" dirty="0">
                <a:solidFill>
                  <a:srgbClr val="755E56"/>
                </a:solidFill>
              </a:rPr>
              <a:t>Journal interne de la Résidence </a:t>
            </a:r>
          </a:p>
        </p:txBody>
      </p:sp>
      <p:pic>
        <p:nvPicPr>
          <p:cNvPr id="1026" name="Picture 2" descr="Affiche UNPS vaccination grippe à télécharger - Actualité A la Une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448" y="1779686"/>
            <a:ext cx="4455908" cy="758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2080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503</Words>
  <Application>Microsoft Office PowerPoint</Application>
  <PresentationFormat>Personnalisé</PresentationFormat>
  <Paragraphs>106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Moment poétique</vt:lpstr>
      <vt:lpstr>Mots Mêlés </vt:lpstr>
      <vt:lpstr>Infos diverses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Grégory Riboulet</dc:creator>
  <cp:lastModifiedBy>Les Templitudes Tarbes - Qualité de Vie</cp:lastModifiedBy>
  <cp:revision>125</cp:revision>
  <cp:lastPrinted>2024-10-24T15:46:18Z</cp:lastPrinted>
  <dcterms:created xsi:type="dcterms:W3CDTF">2017-02-14T13:34:35Z</dcterms:created>
  <dcterms:modified xsi:type="dcterms:W3CDTF">2024-10-29T13:59:18Z</dcterms:modified>
</cp:coreProperties>
</file>